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notesMasterIdLst>
    <p:notesMasterId r:id="rId19"/>
  </p:notesMasterIdLst>
  <p:sldIdLst>
    <p:sldId id="256" r:id="rId2"/>
    <p:sldId id="257" r:id="rId3"/>
    <p:sldId id="259" r:id="rId4"/>
    <p:sldId id="272" r:id="rId5"/>
    <p:sldId id="268" r:id="rId6"/>
    <p:sldId id="269" r:id="rId7"/>
    <p:sldId id="267" r:id="rId8"/>
    <p:sldId id="275" r:id="rId9"/>
    <p:sldId id="260" r:id="rId10"/>
    <p:sldId id="263" r:id="rId11"/>
    <p:sldId id="266" r:id="rId12"/>
    <p:sldId id="274" r:id="rId13"/>
    <p:sldId id="276" r:id="rId14"/>
    <p:sldId id="270" r:id="rId15"/>
    <p:sldId id="265" r:id="rId16"/>
    <p:sldId id="273" r:id="rId17"/>
    <p:sldId id="262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4835" autoAdjust="0"/>
    <p:restoredTop sz="94660"/>
  </p:normalViewPr>
  <p:slideViewPr>
    <p:cSldViewPr>
      <p:cViewPr varScale="1">
        <p:scale>
          <a:sx n="100" d="100"/>
          <a:sy n="100" d="100"/>
        </p:scale>
        <p:origin x="-31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51FFEC7-4479-45D4-B1D5-049AE3DEE991}" type="datetimeFigureOut">
              <a:rPr lang="ru-RU" smtClean="0"/>
              <a:pPr/>
              <a:t>25.04.2012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A34CE3-7935-4C54-B8D3-58CE403F18C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A34CE3-7935-4C54-B8D3-58CE403F18C6}" type="slidenum">
              <a:rPr lang="ru-RU" smtClean="0"/>
              <a:pPr/>
              <a:t>9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A34CE3-7935-4C54-B8D3-58CE403F18C6}" type="slidenum">
              <a:rPr lang="ru-RU" smtClean="0"/>
              <a:pPr/>
              <a:t>10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25.04.2012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25.04.2012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25.04.2012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>
  <p:cSld name="Заголовок, 1 большой объект и 2 маленьких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0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9130E7D3-EF0F-4FAF-A660-D11E557AD7E9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8" name="Дата 7"/>
          <p:cNvSpPr>
            <a:spLocks noGrp="1"/>
          </p:cNvSpPr>
          <p:nvPr>
            <p:ph type="dt" sz="half" idx="12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>
  <p:cSld name="Заголовок, 2 маленьких объекта и 1 большой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57200" y="3938588"/>
            <a:ext cx="4038600" cy="21875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half" idx="3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0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ED211846-741B-4C95-BB7C-F18BD5009691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8" name="Дата 7"/>
          <p:cNvSpPr>
            <a:spLocks noGrp="1"/>
          </p:cNvSpPr>
          <p:nvPr>
            <p:ph type="dt" sz="half" idx="12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25.04.2012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25.04.2012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25.04.2012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25.04.2012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25.04.2012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25.04.2012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25.04.2012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25.04.2012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25.04.2012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  <p:sldLayoutId id="2147483720" r:id="rId12"/>
    <p:sldLayoutId id="2147483721" r:id="rId13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1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4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7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0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3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6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9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286000" y="1000108"/>
            <a:ext cx="6172200" cy="3000396"/>
          </a:xfrm>
        </p:spPr>
        <p:txBody>
          <a:bodyPr>
            <a:normAutofit/>
          </a:bodyPr>
          <a:lstStyle/>
          <a:p>
            <a:pPr algn="ctr"/>
            <a:r>
              <a:rPr lang="ru-RU" sz="4000" dirty="0" smtClean="0"/>
              <a:t>Социализация  как средство  развития  личности  школьника</a:t>
            </a:r>
            <a:endParaRPr lang="ru-RU" sz="40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2"/>
          <p:cNvSpPr>
            <a:spLocks noGrp="1" noChangeArrowheads="1"/>
          </p:cNvSpPr>
          <p:nvPr>
            <p:ph type="title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r>
              <a:rPr lang="ru-RU" sz="3200" dirty="0" smtClean="0"/>
              <a:t>Профилактическая работа в школе</a:t>
            </a:r>
            <a:endParaRPr lang="ru-RU" sz="3200" dirty="0"/>
          </a:p>
        </p:txBody>
      </p:sp>
      <p:pic>
        <p:nvPicPr>
          <p:cNvPr id="63491" name="Picture 3" descr="IMG_575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00562" y="1142984"/>
            <a:ext cx="3286148" cy="2563195"/>
          </a:xfrm>
          <a:prstGeom prst="rect">
            <a:avLst/>
          </a:prstGeom>
          <a:noFill/>
        </p:spPr>
      </p:pic>
      <p:pic>
        <p:nvPicPr>
          <p:cNvPr id="1026" name="Picture 2" descr="C:\Documents and Settings\Учитель\Рабочий стол\ФОТО 2011-12\ВЫСТАВКА ЗОЖ\крыша 233.jpg"/>
          <p:cNvPicPr>
            <a:picLocks noGrp="1" noChangeAspect="1" noChangeArrowheads="1"/>
          </p:cNvPicPr>
          <p:nvPr>
            <p:ph sz="half" idx="3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0" y="4071942"/>
            <a:ext cx="3238523" cy="2428892"/>
          </a:xfrm>
          <a:prstGeom prst="rect">
            <a:avLst/>
          </a:prstGeom>
          <a:noFill/>
        </p:spPr>
      </p:pic>
      <p:pic>
        <p:nvPicPr>
          <p:cNvPr id="1027" name="Picture 3" descr="C:\Documents and Settings\Учитель\Рабочий стол\ФОТО 2011-12\АКЦИЯ ПО КУРЕНИЮ\НОВАЯ 617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19174" y="1600200"/>
            <a:ext cx="2914651" cy="2185988"/>
          </a:xfrm>
          <a:prstGeom prst="rect">
            <a:avLst/>
          </a:prstGeom>
          <a:noFill/>
        </p:spPr>
      </p:pic>
      <p:pic>
        <p:nvPicPr>
          <p:cNvPr id="1028" name="Picture 4" descr="C:\Documents and Settings\Учитель\Рабочий стол\ФОТО 2011-12\АКЦИЯ ПО КУРЕНИЮ\НОВАЯ 583.jpg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018116" y="3938588"/>
            <a:ext cx="2916767" cy="218757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900" name="Rectangle 4"/>
          <p:cNvSpPr>
            <a:spLocks noGrp="1" noChangeArrowheads="1"/>
          </p:cNvSpPr>
          <p:nvPr>
            <p:ph type="title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 fontScale="90000"/>
          </a:bodyPr>
          <a:lstStyle/>
          <a:p>
            <a:r>
              <a:rPr lang="ru-RU" sz="4000" dirty="0" smtClean="0"/>
              <a:t>Организация   </a:t>
            </a:r>
            <a:r>
              <a:rPr lang="ru-RU" sz="4000" dirty="0"/>
              <a:t>школьных мероприятий</a:t>
            </a:r>
          </a:p>
        </p:txBody>
      </p:sp>
      <p:pic>
        <p:nvPicPr>
          <p:cNvPr id="13" name="Содержимое 12" descr="y_cc754551.jpg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457200" y="2519483"/>
            <a:ext cx="4038600" cy="2687396"/>
          </a:xfrm>
        </p:spPr>
      </p:pic>
      <p:pic>
        <p:nvPicPr>
          <p:cNvPr id="11" name="Содержимое 10" descr="крыша 291.jpg"/>
          <p:cNvPicPr>
            <a:picLocks noGrp="1" noChangeAspect="1"/>
          </p:cNvPicPr>
          <p:nvPr>
            <p:ph sz="quarter" idx="2"/>
          </p:nvPr>
        </p:nvPicPr>
        <p:blipFill>
          <a:blip r:embed="rId3" cstate="print"/>
          <a:stretch>
            <a:fillRect/>
          </a:stretch>
        </p:blipFill>
        <p:spPr>
          <a:xfrm>
            <a:off x="5210174" y="1600200"/>
            <a:ext cx="2914651" cy="2185988"/>
          </a:xfrm>
        </p:spPr>
      </p:pic>
      <p:pic>
        <p:nvPicPr>
          <p:cNvPr id="12" name="Содержимое 11" descr="z_79b0088d.jpg"/>
          <p:cNvPicPr>
            <a:picLocks noGrp="1" noChangeAspect="1"/>
          </p:cNvPicPr>
          <p:nvPr>
            <p:ph sz="quarter" idx="3"/>
          </p:nvPr>
        </p:nvPicPr>
        <p:blipFill>
          <a:blip r:embed="rId4" cstate="print"/>
          <a:stretch>
            <a:fillRect/>
          </a:stretch>
        </p:blipFill>
        <p:spPr>
          <a:xfrm>
            <a:off x="5273030" y="3938588"/>
            <a:ext cx="2788940" cy="218757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Проведение праздников  для  малышей</a:t>
            </a:r>
            <a:endParaRPr lang="ru-RU" dirty="0"/>
          </a:p>
        </p:txBody>
      </p:sp>
      <p:pic>
        <p:nvPicPr>
          <p:cNvPr id="2050" name="Picture 2" descr="C:\Documents and Settings\Учитель\Рабочий стол\ФОТО 2011-12\осенины\НОВАЯ 590.jpg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10174" y="1600200"/>
            <a:ext cx="2914651" cy="2185988"/>
          </a:xfrm>
          <a:prstGeom prst="rect">
            <a:avLst/>
          </a:prstGeom>
          <a:noFill/>
        </p:spPr>
      </p:pic>
      <p:pic>
        <p:nvPicPr>
          <p:cNvPr id="2051" name="Picture 3" descr="F:\к семинару\дети\DSC02174.JPG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09116" y="3938588"/>
            <a:ext cx="2916767" cy="2187575"/>
          </a:xfrm>
          <a:prstGeom prst="rect">
            <a:avLst/>
          </a:prstGeom>
          <a:noFill/>
        </p:spPr>
      </p:pic>
      <p:pic>
        <p:nvPicPr>
          <p:cNvPr id="2052" name="Picture 4" descr="F:\к семинару\дети\DSC02138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7158" y="2071678"/>
            <a:ext cx="4583664" cy="343774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6908"/>
          </a:xfrm>
        </p:spPr>
        <p:txBody>
          <a:bodyPr/>
          <a:lstStyle/>
          <a:p>
            <a:pPr algn="ctr"/>
            <a:r>
              <a:rPr lang="ru-RU" dirty="0" smtClean="0"/>
              <a:t>Искусство конферанса</a:t>
            </a:r>
            <a:endParaRPr lang="ru-RU" dirty="0"/>
          </a:p>
        </p:txBody>
      </p:sp>
      <p:pic>
        <p:nvPicPr>
          <p:cNvPr id="4098" name="Picture 2" descr="C:\Documents and Settings\Учитель\Рабочий стол\ФОТО 2011-12\Мисс и Мистер школы №45\DSC05861.JPG"/>
          <p:cNvPicPr>
            <a:picLocks noGrp="1" noChangeAspect="1" noChangeArrowheads="1"/>
          </p:cNvPicPr>
          <p:nvPr>
            <p:ph sz="half" idx="3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61474" y="1600200"/>
            <a:ext cx="3012052" cy="4525963"/>
          </a:xfrm>
          <a:prstGeom prst="rect">
            <a:avLst/>
          </a:prstGeom>
          <a:noFill/>
        </p:spPr>
      </p:pic>
      <p:pic>
        <p:nvPicPr>
          <p:cNvPr id="4099" name="Picture 3" descr="C:\Documents and Settings\УЧЕНИК\Мои документы\ФОТО\2011-2012\ФОТКИ ПО САМОУПР 2011\ФОТО КВН 2011\IMG_1336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37009" y="1600200"/>
            <a:ext cx="3278982" cy="2185988"/>
          </a:xfrm>
          <a:prstGeom prst="rect">
            <a:avLst/>
          </a:prstGeom>
          <a:noFill/>
        </p:spPr>
      </p:pic>
      <p:pic>
        <p:nvPicPr>
          <p:cNvPr id="4100" name="Picture 4" descr="C:\Documents and Settings\УЧЕНИК\Мои документы\ФОТО\2011-2012\ФОТКИ ПО САМОУПР 2011\Вместе мы -сила!\IMG_1024.JPG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35818" y="3938588"/>
            <a:ext cx="3281363" cy="218757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800" dirty="0" smtClean="0">
                <a:solidFill>
                  <a:srgbClr val="FF0000"/>
                </a:solidFill>
              </a:rPr>
              <a:t>Сотрудничество  с ЦСМ</a:t>
            </a:r>
            <a:endParaRPr lang="ru-RU" sz="4800" dirty="0">
              <a:solidFill>
                <a:srgbClr val="FF0000"/>
              </a:solidFill>
            </a:endParaRPr>
          </a:p>
        </p:txBody>
      </p:sp>
      <p:pic>
        <p:nvPicPr>
          <p:cNvPr id="7170" name="Picture 2" descr="C:\Documents and Settings\Учитель\Рабочий стол\ФОТО 2011-12\брейн-ринг\DSC01960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19174" y="1600200"/>
            <a:ext cx="2914651" cy="2185988"/>
          </a:xfrm>
          <a:prstGeom prst="rect">
            <a:avLst/>
          </a:prstGeom>
          <a:noFill/>
        </p:spPr>
      </p:pic>
      <p:pic>
        <p:nvPicPr>
          <p:cNvPr id="7171" name="Picture 3" descr="C:\Documents and Settings\Учитель\Рабочий стол\ФОТО 2011-12\брейн-ринг\DSC01973.JPG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18116" y="3938588"/>
            <a:ext cx="2916767" cy="2187575"/>
          </a:xfrm>
          <a:prstGeom prst="rect">
            <a:avLst/>
          </a:prstGeom>
          <a:noFill/>
        </p:spPr>
      </p:pic>
      <p:pic>
        <p:nvPicPr>
          <p:cNvPr id="7172" name="Picture 4" descr="C:\Documents and Settings\Учитель\Рабочий стол\ФОТО 2011-12\Новая папка (2)\y_f1281031.jpg"/>
          <p:cNvPicPr>
            <a:picLocks noGrp="1" noChangeAspect="1" noChangeArrowheads="1"/>
          </p:cNvPicPr>
          <p:nvPr>
            <p:ph sz="half" idx="3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5085936" y="1600200"/>
            <a:ext cx="3163127" cy="452596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2" name="Rectangle 4"/>
          <p:cNvSpPr>
            <a:spLocks noGrp="1" noChangeArrowheads="1"/>
          </p:cNvSpPr>
          <p:nvPr>
            <p:ph type="title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 fontScale="90000"/>
          </a:bodyPr>
          <a:lstStyle/>
          <a:p>
            <a:r>
              <a:rPr lang="ru-RU" sz="4000"/>
              <a:t>   Областные и городские балы</a:t>
            </a:r>
          </a:p>
        </p:txBody>
      </p:sp>
      <p:pic>
        <p:nvPicPr>
          <p:cNvPr id="83976" name="Picture 8" descr="x_a3a24e49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914400" y="1066800"/>
            <a:ext cx="3021013" cy="2386013"/>
          </a:xfrm>
          <a:noFill/>
        </p:spPr>
      </p:pic>
      <p:pic>
        <p:nvPicPr>
          <p:cNvPr id="83977" name="Picture 9" descr="DSC00957"/>
          <p:cNvPicPr>
            <a:picLocks noGrp="1" noChangeAspect="1" noChangeArrowheads="1"/>
          </p:cNvPicPr>
          <p:nvPr>
            <p:ph sz="half" idx="3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24400" y="1295400"/>
            <a:ext cx="3394075" cy="4525963"/>
          </a:xfrm>
          <a:noFill/>
        </p:spPr>
      </p:pic>
      <p:pic>
        <p:nvPicPr>
          <p:cNvPr id="83978" name="Picture 10" descr="DSC01027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905000" y="3581400"/>
            <a:ext cx="2344738" cy="3124200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Участие  в Профилактической олимпиаде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10242" name="Picture 2" descr="F:\к семинару\дети\DSC02081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19174" y="1600200"/>
            <a:ext cx="2914651" cy="2185988"/>
          </a:xfrm>
          <a:prstGeom prst="rect">
            <a:avLst/>
          </a:prstGeom>
          <a:noFill/>
        </p:spPr>
      </p:pic>
      <p:pic>
        <p:nvPicPr>
          <p:cNvPr id="10243" name="Picture 3" descr="C:\Documents and Settings\Учитель\Рабочий стол\ФОТО 2011-12\брейн-ринг\DSC01965.JPG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18116" y="3938588"/>
            <a:ext cx="2916767" cy="2187575"/>
          </a:xfrm>
          <a:prstGeom prst="rect">
            <a:avLst/>
          </a:prstGeom>
          <a:noFill/>
        </p:spPr>
      </p:pic>
      <p:pic>
        <p:nvPicPr>
          <p:cNvPr id="6" name="Содержимое 5" descr="IMG_8817.jpg"/>
          <p:cNvPicPr>
            <a:picLocks noGrp="1" noChangeAspect="1"/>
          </p:cNvPicPr>
          <p:nvPr>
            <p:ph sz="half" idx="3"/>
          </p:nvPr>
        </p:nvPicPr>
        <p:blipFill>
          <a:blip r:embed="rId4" cstate="print"/>
          <a:stretch>
            <a:fillRect/>
          </a:stretch>
        </p:blipFill>
        <p:spPr bwMode="auto">
          <a:xfrm>
            <a:off x="4969744" y="1600200"/>
            <a:ext cx="3395511" cy="4525963"/>
          </a:xfrm>
          <a:noFill/>
          <a:ln>
            <a:miter lim="800000"/>
            <a:headEnd/>
            <a:tailEnd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6" name="Rectangle 4"/>
          <p:cNvSpPr>
            <a:spLocks noGrp="1" noChangeArrowheads="1"/>
          </p:cNvSpPr>
          <p:nvPr>
            <p:ph type="title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ru-RU" sz="3200" dirty="0" smtClean="0"/>
              <a:t> </a:t>
            </a:r>
            <a:r>
              <a:rPr lang="ru-RU" sz="3200" dirty="0"/>
              <a:t>Профильные смены </a:t>
            </a:r>
            <a:r>
              <a:rPr lang="ru-RU" sz="3200" dirty="0" smtClean="0"/>
              <a:t>в ДОЛ «Жигули»</a:t>
            </a:r>
            <a:endParaRPr lang="ru-RU" sz="3200" dirty="0"/>
          </a:p>
        </p:txBody>
      </p:sp>
      <p:pic>
        <p:nvPicPr>
          <p:cNvPr id="38920" name="Picture 8" descr="DSCN309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29256" y="1142984"/>
            <a:ext cx="3200400" cy="2590800"/>
          </a:xfrm>
          <a:prstGeom prst="rect">
            <a:avLst/>
          </a:prstGeom>
          <a:noFill/>
        </p:spPr>
      </p:pic>
      <p:pic>
        <p:nvPicPr>
          <p:cNvPr id="8195" name="Picture 3" descr="DSC0223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1928802"/>
            <a:ext cx="4753375" cy="357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4" name="Picture 2" descr="DSC0179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357686" y="3857628"/>
            <a:ext cx="4257684" cy="27861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Социализация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ru-RU" b="1" dirty="0" smtClean="0"/>
              <a:t>Социализация</a:t>
            </a:r>
            <a:r>
              <a:rPr lang="ru-RU" dirty="0" smtClean="0"/>
              <a:t> (от лат. </a:t>
            </a:r>
            <a:r>
              <a:rPr lang="ru-RU" dirty="0" err="1" smtClean="0"/>
              <a:t>socialis</a:t>
            </a:r>
            <a:r>
              <a:rPr lang="ru-RU" dirty="0" smtClean="0"/>
              <a:t> — общественный), процесс усвоения человеческим индивидом определённой системы знаний, норм и ценностей, позволяющих ему функционировать в качестве полноправного члена общества. </a:t>
            </a:r>
          </a:p>
          <a:p>
            <a:pPr>
              <a:buNone/>
            </a:pPr>
            <a:r>
              <a:rPr lang="ru-RU" dirty="0" smtClean="0"/>
              <a:t>    Социализация включает как социально-контролируемые процессы целенаправленного воздействия на личность (воспитание)</a:t>
            </a:r>
            <a:r>
              <a:rPr lang="ru-RU" i="1" dirty="0" smtClean="0"/>
              <a:t>,</a:t>
            </a:r>
            <a:r>
              <a:rPr lang="ru-RU" dirty="0" smtClean="0"/>
              <a:t> так и стихийные, спонтанные процессы, влияющие на её формирование.</a:t>
            </a:r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 fontScale="90000"/>
          </a:bodyPr>
          <a:lstStyle/>
          <a:p>
            <a:r>
              <a:rPr lang="ru-RU" sz="4000" dirty="0"/>
              <a:t>Герб и логотип  школьного </a:t>
            </a:r>
            <a:r>
              <a:rPr lang="ru-RU" sz="4000" dirty="0" smtClean="0"/>
              <a:t>государства «Позитивная территория»</a:t>
            </a:r>
            <a:endParaRPr lang="ru-RU" sz="4000" dirty="0"/>
          </a:p>
        </p:txBody>
      </p:sp>
      <p:pic>
        <p:nvPicPr>
          <p:cNvPr id="10244" name="Picture 4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71472" y="2357430"/>
            <a:ext cx="7358114" cy="3857652"/>
          </a:xfrm>
          <a:noFill/>
          <a:ln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4"/>
          <p:cNvGrpSpPr>
            <a:grpSpLocks noChangeAspect="1"/>
          </p:cNvGrpSpPr>
          <p:nvPr/>
        </p:nvGrpSpPr>
        <p:grpSpPr bwMode="auto">
          <a:xfrm>
            <a:off x="-1447800" y="304800"/>
            <a:ext cx="9144000" cy="6553200"/>
            <a:chOff x="4776" y="2809"/>
            <a:chExt cx="7200" cy="4860"/>
          </a:xfrm>
        </p:grpSpPr>
        <p:sp>
          <p:nvSpPr>
            <p:cNvPr id="26629" name="AutoShape 5"/>
            <p:cNvSpPr>
              <a:spLocks noChangeAspect="1" noChangeArrowheads="1"/>
            </p:cNvSpPr>
            <p:nvPr/>
          </p:nvSpPr>
          <p:spPr bwMode="auto">
            <a:xfrm>
              <a:off x="4776" y="2809"/>
              <a:ext cx="7200" cy="48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6630" name="AutoShape 6"/>
            <p:cNvSpPr>
              <a:spLocks noChangeArrowheads="1"/>
            </p:cNvSpPr>
            <p:nvPr/>
          </p:nvSpPr>
          <p:spPr bwMode="auto">
            <a:xfrm>
              <a:off x="9186" y="3529"/>
              <a:ext cx="2340" cy="450"/>
            </a:xfrm>
            <a:prstGeom prst="flowChartProcess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r>
                <a:rPr lang="ru-RU" sz="1600">
                  <a:solidFill>
                    <a:srgbClr val="000000"/>
                  </a:solidFill>
                  <a:latin typeface="Comic Sans MS" pitchFamily="66" charset="0"/>
                </a:rPr>
                <a:t>Глава школьного государства</a:t>
              </a:r>
              <a:endParaRPr lang="ru-RU"/>
            </a:p>
          </p:txBody>
        </p:sp>
        <p:sp>
          <p:nvSpPr>
            <p:cNvPr id="26631" name="Rectangle 7"/>
            <p:cNvSpPr>
              <a:spLocks noChangeArrowheads="1"/>
            </p:cNvSpPr>
            <p:nvPr/>
          </p:nvSpPr>
          <p:spPr bwMode="auto">
            <a:xfrm>
              <a:off x="7026" y="4069"/>
              <a:ext cx="2160" cy="1980"/>
            </a:xfrm>
            <a:prstGeom prst="rect">
              <a:avLst/>
            </a:prstGeom>
            <a:solidFill>
              <a:srgbClr val="FFFFFF"/>
            </a:solidFill>
            <a:ln w="1905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>
                <a:spcBef>
                  <a:spcPts val="1200"/>
                </a:spcBef>
                <a:spcAft>
                  <a:spcPts val="300"/>
                </a:spcAft>
              </a:pPr>
              <a:r>
                <a:rPr lang="ru-RU" sz="1400" b="1" i="1" dirty="0">
                  <a:solidFill>
                    <a:srgbClr val="000000"/>
                  </a:solidFill>
                </a:rPr>
                <a:t>СЕНАТ (6-11 </a:t>
              </a:r>
              <a:r>
                <a:rPr lang="ru-RU" sz="1400" b="1" i="1" dirty="0" err="1">
                  <a:solidFill>
                    <a:srgbClr val="000000"/>
                  </a:solidFill>
                </a:rPr>
                <a:t>кл</a:t>
              </a:r>
              <a:r>
                <a:rPr lang="ru-RU" sz="1400" b="1" i="1" dirty="0">
                  <a:solidFill>
                    <a:srgbClr val="000000"/>
                  </a:solidFill>
                </a:rPr>
                <a:t>)</a:t>
              </a:r>
            </a:p>
            <a:p>
              <a:pPr lvl="1">
                <a:buSzPts val="1400"/>
                <a:buFontTx/>
                <a:buChar char="-"/>
              </a:pPr>
              <a:r>
                <a:rPr lang="ru-RU" b="1" dirty="0">
                  <a:solidFill>
                    <a:srgbClr val="000000"/>
                  </a:solidFill>
                </a:rPr>
                <a:t> </a:t>
              </a:r>
              <a:r>
                <a:rPr lang="ru-RU" dirty="0">
                  <a:solidFill>
                    <a:srgbClr val="000000"/>
                  </a:solidFill>
                </a:rPr>
                <a:t>коллегия культуры</a:t>
              </a:r>
            </a:p>
            <a:p>
              <a:pPr lvl="1">
                <a:buSzPts val="1400"/>
                <a:buFontTx/>
                <a:buChar char="-"/>
              </a:pPr>
              <a:r>
                <a:rPr lang="ru-RU" dirty="0" smtClean="0">
                  <a:solidFill>
                    <a:srgbClr val="000000"/>
                  </a:solidFill>
                </a:rPr>
                <a:t> </a:t>
              </a:r>
              <a:r>
                <a:rPr lang="ru-RU" dirty="0">
                  <a:solidFill>
                    <a:srgbClr val="000000"/>
                  </a:solidFill>
                </a:rPr>
                <a:t>коллегия охраны и порядка</a:t>
              </a:r>
            </a:p>
            <a:p>
              <a:pPr lvl="1">
                <a:buSzPts val="1400"/>
                <a:buFontTx/>
                <a:buChar char="-"/>
              </a:pPr>
              <a:r>
                <a:rPr lang="ru-RU" dirty="0">
                  <a:solidFill>
                    <a:srgbClr val="000000"/>
                  </a:solidFill>
                </a:rPr>
                <a:t> коллегия печати и информации</a:t>
              </a:r>
            </a:p>
            <a:p>
              <a:pPr lvl="1">
                <a:buSzPts val="1400"/>
                <a:buFontTx/>
                <a:buChar char="-"/>
              </a:pPr>
              <a:endParaRPr lang="ru-RU" dirty="0"/>
            </a:p>
          </p:txBody>
        </p:sp>
        <p:sp>
          <p:nvSpPr>
            <p:cNvPr id="26632" name="Rectangle 8"/>
            <p:cNvSpPr>
              <a:spLocks noChangeArrowheads="1"/>
            </p:cNvSpPr>
            <p:nvPr/>
          </p:nvSpPr>
          <p:spPr bwMode="auto">
            <a:xfrm>
              <a:off x="10716" y="4159"/>
              <a:ext cx="1127" cy="864"/>
            </a:xfrm>
            <a:prstGeom prst="rect">
              <a:avLst/>
            </a:prstGeom>
            <a:solidFill>
              <a:srgbClr val="FFFFFF"/>
            </a:solidFill>
            <a:ln w="1905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just"/>
              <a:r>
                <a:rPr lang="ru-RU" sz="1400" i="1">
                  <a:solidFill>
                    <a:srgbClr val="000000"/>
                  </a:solidFill>
                </a:rPr>
                <a:t>СЕНАТИК</a:t>
              </a:r>
            </a:p>
            <a:p>
              <a:pPr algn="just"/>
              <a:r>
                <a:rPr lang="ru-RU" sz="1400" i="1">
                  <a:solidFill>
                    <a:srgbClr val="000000"/>
                  </a:solidFill>
                </a:rPr>
                <a:t>1-5 классы</a:t>
              </a:r>
              <a:endParaRPr lang="ru-RU"/>
            </a:p>
          </p:txBody>
        </p:sp>
        <p:sp>
          <p:nvSpPr>
            <p:cNvPr id="26634" name="Rectangle 10"/>
            <p:cNvSpPr>
              <a:spLocks noChangeArrowheads="1"/>
            </p:cNvSpPr>
            <p:nvPr/>
          </p:nvSpPr>
          <p:spPr bwMode="auto">
            <a:xfrm>
              <a:off x="6576" y="6229"/>
              <a:ext cx="3744" cy="1080"/>
            </a:xfrm>
            <a:prstGeom prst="rect">
              <a:avLst/>
            </a:prstGeom>
            <a:solidFill>
              <a:srgbClr val="FFFFFF"/>
            </a:solidFill>
            <a:ln w="1905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/>
              <a:r>
                <a:rPr lang="ru-RU" sz="1600">
                  <a:solidFill>
                    <a:srgbClr val="000000"/>
                  </a:solidFill>
                  <a:latin typeface="Comic Sans MS" pitchFamily="66" charset="0"/>
                </a:rPr>
                <a:t>Управление города (класса)</a:t>
              </a:r>
            </a:p>
            <a:p>
              <a:pPr lvl="1" algn="just">
                <a:buSzPts val="1400"/>
                <a:buFontTx/>
                <a:buChar char="-"/>
              </a:pPr>
              <a:r>
                <a:rPr lang="ru-RU" sz="1200">
                  <a:solidFill>
                    <a:srgbClr val="000000"/>
                  </a:solidFill>
                  <a:latin typeface="Comic Sans MS" pitchFamily="66" charset="0"/>
                </a:rPr>
                <a:t>СТАРЕЙШИНА</a:t>
              </a:r>
            </a:p>
            <a:p>
              <a:pPr lvl="1" algn="just">
                <a:buSzPts val="1400"/>
                <a:buFontTx/>
                <a:buChar char="-"/>
              </a:pPr>
              <a:r>
                <a:rPr lang="ru-RU" sz="1200">
                  <a:solidFill>
                    <a:srgbClr val="000000"/>
                  </a:solidFill>
                  <a:latin typeface="Comic Sans MS" pitchFamily="66" charset="0"/>
                </a:rPr>
                <a:t>помощник старейшины</a:t>
              </a:r>
            </a:p>
            <a:p>
              <a:pPr lvl="1" algn="just">
                <a:buSzPts val="1400"/>
                <a:buFontTx/>
                <a:buChar char="-"/>
              </a:pPr>
              <a:r>
                <a:rPr lang="ru-RU" sz="1200">
                  <a:solidFill>
                    <a:srgbClr val="000000"/>
                  </a:solidFill>
                  <a:latin typeface="Comic Sans MS" pitchFamily="66" charset="0"/>
                </a:rPr>
                <a:t>советники науки и образования, культуры, юстиции, спорта и здоровья,     печати и информации</a:t>
              </a:r>
              <a:endParaRPr lang="ru-RU"/>
            </a:p>
          </p:txBody>
        </p:sp>
        <p:sp>
          <p:nvSpPr>
            <p:cNvPr id="26636" name="Line 12"/>
            <p:cNvSpPr>
              <a:spLocks noChangeShapeType="1"/>
            </p:cNvSpPr>
            <p:nvPr/>
          </p:nvSpPr>
          <p:spPr bwMode="auto">
            <a:xfrm>
              <a:off x="10806" y="5329"/>
              <a:ext cx="0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triangle" w="med" len="med"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6639" name="Line 15"/>
            <p:cNvSpPr>
              <a:spLocks noChangeShapeType="1"/>
            </p:cNvSpPr>
            <p:nvPr/>
          </p:nvSpPr>
          <p:spPr bwMode="auto">
            <a:xfrm>
              <a:off x="10806" y="3979"/>
              <a:ext cx="90" cy="18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6640" name="Line 16"/>
            <p:cNvSpPr>
              <a:spLocks noChangeShapeType="1"/>
            </p:cNvSpPr>
            <p:nvPr/>
          </p:nvSpPr>
          <p:spPr bwMode="auto">
            <a:xfrm flipH="1">
              <a:off x="8916" y="3799"/>
              <a:ext cx="270" cy="27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6641" name="Rectangle 17"/>
            <p:cNvSpPr>
              <a:spLocks noChangeArrowheads="1"/>
            </p:cNvSpPr>
            <p:nvPr/>
          </p:nvSpPr>
          <p:spPr bwMode="auto">
            <a:xfrm>
              <a:off x="7026" y="2899"/>
              <a:ext cx="2970" cy="450"/>
            </a:xfrm>
            <a:prstGeom prst="rect">
              <a:avLst/>
            </a:prstGeom>
            <a:solidFill>
              <a:srgbClr val="FFFFFF"/>
            </a:solidFill>
            <a:ln w="1905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>
                <a:spcBef>
                  <a:spcPts val="1200"/>
                </a:spcBef>
                <a:spcAft>
                  <a:spcPts val="300"/>
                </a:spcAft>
              </a:pPr>
              <a:r>
                <a:rPr lang="ru-RU">
                  <a:solidFill>
                    <a:srgbClr val="000000"/>
                  </a:solidFill>
                  <a:latin typeface="Comic Sans MS" pitchFamily="66" charset="0"/>
                </a:rPr>
                <a:t>Ученическое самоуправление</a:t>
              </a:r>
            </a:p>
            <a:p>
              <a:endParaRPr lang="ru-RU"/>
            </a:p>
          </p:txBody>
        </p:sp>
        <p:sp>
          <p:nvSpPr>
            <p:cNvPr id="26642" name="Line 18"/>
            <p:cNvSpPr>
              <a:spLocks noChangeShapeType="1"/>
            </p:cNvSpPr>
            <p:nvPr/>
          </p:nvSpPr>
          <p:spPr bwMode="auto">
            <a:xfrm>
              <a:off x="8106" y="6049"/>
              <a:ext cx="0" cy="18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</p:grpSp>
      <p:pic>
        <p:nvPicPr>
          <p:cNvPr id="26643" name="Picture 19" descr="8778beacf12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00800" y="4495800"/>
            <a:ext cx="1981200" cy="19621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dirty="0" smtClean="0"/>
              <a:t>Выборы  Главы Государства «Позитивная территория»</a:t>
            </a:r>
            <a:endParaRPr lang="ru-RU" dirty="0"/>
          </a:p>
        </p:txBody>
      </p:sp>
      <p:pic>
        <p:nvPicPr>
          <p:cNvPr id="2050" name="Picture 2" descr="C:\Documents and Settings\Учитель\Рабочий стол\ФОТО 2011-12\выборы\НОВАЯ 245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428596" y="2285992"/>
            <a:ext cx="4038600" cy="3028950"/>
          </a:xfrm>
          <a:prstGeom prst="rect">
            <a:avLst/>
          </a:prstGeom>
          <a:noFill/>
        </p:spPr>
      </p:pic>
      <p:pic>
        <p:nvPicPr>
          <p:cNvPr id="2051" name="Picture 3" descr="C:\Documents and Settings\Учитель\Рабочий стол\ФОТО 2011-12\выборы\НОВАЯ 265.jpg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5210174" y="1600200"/>
            <a:ext cx="2914651" cy="2185988"/>
          </a:xfrm>
          <a:prstGeom prst="rect">
            <a:avLst/>
          </a:prstGeom>
          <a:noFill/>
        </p:spPr>
      </p:pic>
      <p:pic>
        <p:nvPicPr>
          <p:cNvPr id="2052" name="Picture 4" descr="C:\Documents and Settings\Учитель\Рабочий стол\ФОТО 2011-12\выборы\НОВАЯ 262.jpg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4" cstate="print"/>
          <a:stretch>
            <a:fillRect/>
          </a:stretch>
        </p:blipFill>
        <p:spPr bwMode="auto">
          <a:xfrm>
            <a:off x="5209116" y="3938588"/>
            <a:ext cx="2916767" cy="218757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796908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>Инаугурация  Главы государства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3075" name="Picture 3" descr="C:\Documents and Settings\Учитель\Рабочий стол\ПОСЛЕД ЗВОНОК 2012\послед звонок\легендарный 11А\Изображение 018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1500174"/>
            <a:ext cx="7310438" cy="487362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 fontScale="90000"/>
          </a:bodyPr>
          <a:lstStyle/>
          <a:p>
            <a:r>
              <a:rPr lang="ru-RU" sz="4000"/>
              <a:t>Клуб для старшеклассников «Школа лидера»</a:t>
            </a:r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Picture 2" descr="C:\Documents and Settings\Учитель\Рабочий стол\ФОТО 2011-12\ШКОЛА ЛИДЕРА\НОВАЯ 04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1571612"/>
            <a:ext cx="3214710" cy="2427737"/>
          </a:xfrm>
          <a:prstGeom prst="rect">
            <a:avLst/>
          </a:prstGeom>
          <a:noFill/>
        </p:spPr>
      </p:pic>
      <p:pic>
        <p:nvPicPr>
          <p:cNvPr id="4099" name="Picture 3" descr="F:\к семинару\дети\DSC02395.JPG"/>
          <p:cNvPicPr>
            <a:picLocks noGrp="1" noChangeAspect="1" noChangeArrowheads="1"/>
          </p:cNvPicPr>
          <p:nvPr>
            <p:ph sz="half" idx="3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1643050"/>
            <a:ext cx="4038600" cy="3028950"/>
          </a:xfrm>
          <a:prstGeom prst="rect">
            <a:avLst/>
          </a:prstGeom>
          <a:noFill/>
        </p:spPr>
      </p:pic>
      <p:pic>
        <p:nvPicPr>
          <p:cNvPr id="4098" name="Picture 2" descr="F:\к семинару\дети\DSC02221.JPG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85786" y="3857628"/>
            <a:ext cx="3857652" cy="275924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-357214"/>
            <a:ext cx="8229600" cy="1143000"/>
          </a:xfrm>
        </p:spPr>
        <p:txBody>
          <a:bodyPr/>
          <a:lstStyle/>
          <a:p>
            <a:pPr algn="ctr"/>
            <a:r>
              <a:rPr lang="ru-RU" dirty="0" smtClean="0"/>
              <a:t>Лидерские сборы</a:t>
            </a: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sz="half" idx="3"/>
          </p:nvPr>
        </p:nvSpPr>
        <p:spPr>
          <a:xfrm>
            <a:off x="4714876" y="1142984"/>
            <a:ext cx="4038600" cy="5257824"/>
          </a:xfrm>
        </p:spPr>
        <p:txBody>
          <a:bodyPr>
            <a:normAutofit fontScale="25000" lnSpcReduction="20000"/>
          </a:bodyPr>
          <a:lstStyle/>
          <a:p>
            <a:endParaRPr lang="ru-RU" sz="3600" dirty="0" smtClean="0"/>
          </a:p>
          <a:p>
            <a:r>
              <a:rPr lang="ru-RU" sz="4000" b="1" dirty="0" smtClean="0"/>
              <a:t>1 день (24 сентября)</a:t>
            </a:r>
          </a:p>
          <a:p>
            <a:r>
              <a:rPr lang="ru-RU" sz="4000" b="1" dirty="0" smtClean="0"/>
              <a:t> </a:t>
            </a:r>
          </a:p>
          <a:p>
            <a:r>
              <a:rPr lang="ru-RU" sz="4000" b="1" dirty="0" smtClean="0"/>
              <a:t>10.00-10.10   ОС.  Представление  ведущих</a:t>
            </a:r>
          </a:p>
          <a:p>
            <a:r>
              <a:rPr lang="ru-RU" sz="4000" b="1" dirty="0" smtClean="0"/>
              <a:t>10.10-10.15  Правила.  Деление на группы</a:t>
            </a:r>
          </a:p>
          <a:p>
            <a:r>
              <a:rPr lang="ru-RU" sz="4000" b="1" dirty="0" smtClean="0"/>
              <a:t>10.15-12.15  Мг. Игры  на  общение</a:t>
            </a:r>
          </a:p>
          <a:p>
            <a:r>
              <a:rPr lang="ru-RU" sz="4000" b="1" dirty="0" smtClean="0"/>
              <a:t>12.15-13.00  ОС.  Игра « Деревня </a:t>
            </a:r>
            <a:r>
              <a:rPr lang="ru-RU" sz="4000" b="1" dirty="0" err="1" smtClean="0"/>
              <a:t>Дэду</a:t>
            </a:r>
            <a:r>
              <a:rPr lang="ru-RU" sz="4000" b="1" dirty="0" smtClean="0"/>
              <a:t>»</a:t>
            </a:r>
          </a:p>
          <a:p>
            <a:r>
              <a:rPr lang="ru-RU" sz="4000" b="1" dirty="0" smtClean="0"/>
              <a:t>13.00-13.30  Обед</a:t>
            </a:r>
          </a:p>
          <a:p>
            <a:r>
              <a:rPr lang="ru-RU" sz="4000" b="1" dirty="0" smtClean="0"/>
              <a:t>13.30-14.00   ОС. «Лидер  ли ты?»  (слайды)</a:t>
            </a:r>
          </a:p>
          <a:p>
            <a:r>
              <a:rPr lang="ru-RU" sz="4000" b="1" dirty="0" smtClean="0"/>
              <a:t>14.00-14.30  Мг. Мастер-классы.  Игры на доверие</a:t>
            </a:r>
          </a:p>
          <a:p>
            <a:r>
              <a:rPr lang="ru-RU" sz="4000" b="1" dirty="0" smtClean="0"/>
              <a:t>14.35-15.05  Игра  </a:t>
            </a:r>
            <a:r>
              <a:rPr lang="ru-RU" sz="4000" b="1" dirty="0" err="1" smtClean="0"/>
              <a:t>Джеффа</a:t>
            </a:r>
            <a:endParaRPr lang="ru-RU" sz="4000" b="1" dirty="0" smtClean="0"/>
          </a:p>
          <a:p>
            <a:r>
              <a:rPr lang="ru-RU" sz="4000" b="1" dirty="0" smtClean="0"/>
              <a:t>15.10-15.40  Кто такие волонтеры?</a:t>
            </a:r>
          </a:p>
          <a:p>
            <a:r>
              <a:rPr lang="ru-RU" sz="4000" b="1" dirty="0" smtClean="0"/>
              <a:t>15.45-16.15  Историко-бытовые  танцы</a:t>
            </a:r>
          </a:p>
          <a:p>
            <a:r>
              <a:rPr lang="ru-RU" sz="4000" b="1" dirty="0" smtClean="0"/>
              <a:t>16.15-16.20  Подведение  итогов игры (звезды)</a:t>
            </a:r>
          </a:p>
          <a:p>
            <a:r>
              <a:rPr lang="ru-RU" sz="4000" b="1" dirty="0" smtClean="0"/>
              <a:t>16.20-17.00  Мг.  Анализ дня</a:t>
            </a:r>
          </a:p>
          <a:p>
            <a:r>
              <a:rPr lang="ru-RU" sz="4000" b="1" dirty="0" smtClean="0"/>
              <a:t> </a:t>
            </a:r>
          </a:p>
          <a:p>
            <a:r>
              <a:rPr lang="ru-RU" sz="4000" b="1" dirty="0" smtClean="0"/>
              <a:t>   </a:t>
            </a:r>
            <a:r>
              <a:rPr lang="ru-RU" sz="4000" b="1" dirty="0" smtClean="0"/>
              <a:t>2 </a:t>
            </a:r>
            <a:r>
              <a:rPr lang="ru-RU" sz="4000" b="1" dirty="0" smtClean="0"/>
              <a:t>день (25 сентября)</a:t>
            </a:r>
          </a:p>
          <a:p>
            <a:r>
              <a:rPr lang="ru-RU" sz="4000" b="1" dirty="0" smtClean="0"/>
              <a:t> </a:t>
            </a:r>
          </a:p>
          <a:p>
            <a:pPr lvl="3"/>
            <a:r>
              <a:rPr lang="ru-RU" sz="4000" b="1" dirty="0" smtClean="0"/>
              <a:t>Ос . Камертон.</a:t>
            </a:r>
          </a:p>
          <a:p>
            <a:r>
              <a:rPr lang="ru-RU" sz="4000" b="1" dirty="0" smtClean="0"/>
              <a:t>11.20-13.00 Ос. Танцевальная  мастерская.</a:t>
            </a:r>
          </a:p>
          <a:p>
            <a:r>
              <a:rPr lang="ru-RU" sz="4000" b="1" dirty="0" smtClean="0"/>
              <a:t>13.00-13.30  Обед</a:t>
            </a:r>
          </a:p>
          <a:p>
            <a:r>
              <a:rPr lang="ru-RU" sz="4000" b="1" dirty="0" smtClean="0"/>
              <a:t>13.30-14.30  Ос. Игра «Летающие  яйца»</a:t>
            </a:r>
          </a:p>
          <a:p>
            <a:r>
              <a:rPr lang="ru-RU" sz="4000" b="1" dirty="0" smtClean="0"/>
              <a:t>14.30-15.00  Мг. Анализ сборов</a:t>
            </a:r>
          </a:p>
          <a:p>
            <a:r>
              <a:rPr lang="ru-RU" sz="4000" b="1" dirty="0" smtClean="0"/>
              <a:t>15.00-16.00  Подготовка  к танцевальному  вечеру</a:t>
            </a:r>
          </a:p>
          <a:p>
            <a:r>
              <a:rPr lang="ru-RU" sz="4000" b="1" dirty="0" smtClean="0"/>
              <a:t>16.00-19.00  Танцевальный вечер.</a:t>
            </a:r>
          </a:p>
          <a:p>
            <a:r>
              <a:rPr lang="ru-RU" sz="4000" b="1" dirty="0" smtClean="0"/>
              <a:t> </a:t>
            </a:r>
          </a:p>
          <a:p>
            <a:endParaRPr lang="ru-RU" sz="4000" b="1" dirty="0"/>
          </a:p>
        </p:txBody>
      </p:sp>
      <p:pic>
        <p:nvPicPr>
          <p:cNvPr id="3074" name="Picture 2" descr="C:\Documents and Settings\УЧЕНИК\Мои документы\ФОТО\2010-2011\сборы сентябрь 2010\IMG_6647 (Custom)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00034" y="1142984"/>
            <a:ext cx="3143272" cy="2357454"/>
          </a:xfrm>
          <a:prstGeom prst="rect">
            <a:avLst/>
          </a:prstGeom>
          <a:noFill/>
        </p:spPr>
      </p:pic>
      <p:pic>
        <p:nvPicPr>
          <p:cNvPr id="3075" name="Picture 3" descr="C:\Documents and Settings\УЧЕНИК\Мои документы\ФОТО\2010-2011\сборы сентябрь 2010\IMG_6709 (Custom).jpg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928662" y="3786190"/>
            <a:ext cx="3119964" cy="233997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 fontScale="90000"/>
          </a:bodyPr>
          <a:lstStyle/>
          <a:p>
            <a:r>
              <a:rPr lang="ru-RU" sz="4000" dirty="0"/>
              <a:t>Социальные </a:t>
            </a:r>
            <a:r>
              <a:rPr lang="ru-RU" sz="4000" dirty="0" smtClean="0"/>
              <a:t>акции, проекты </a:t>
            </a:r>
            <a:r>
              <a:rPr lang="ru-RU" sz="4000" dirty="0"/>
              <a:t/>
            </a:r>
            <a:br>
              <a:rPr lang="ru-RU" sz="4000" dirty="0"/>
            </a:br>
            <a:endParaRPr lang="ru-RU" sz="4000" dirty="0"/>
          </a:p>
        </p:txBody>
      </p:sp>
      <p:pic>
        <p:nvPicPr>
          <p:cNvPr id="23557" name="Picture 5" descr="DSC0698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3400" y="1066800"/>
            <a:ext cx="4116388" cy="3086100"/>
          </a:xfrm>
          <a:prstGeom prst="rect">
            <a:avLst/>
          </a:prstGeom>
          <a:noFill/>
        </p:spPr>
      </p:pic>
      <p:pic>
        <p:nvPicPr>
          <p:cNvPr id="5122" name="Picture 2" descr="C:\Documents and Settings\Учитель\Рабочий стол\ФОТО 2011-12\фото Кати\p006_1_04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000496" y="3571876"/>
            <a:ext cx="4400550" cy="296227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84</TotalTime>
  <Words>131</Words>
  <PresentationFormat>Экран (4:3)</PresentationFormat>
  <Paragraphs>58</Paragraphs>
  <Slides>17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Эркер</vt:lpstr>
      <vt:lpstr>Социализация  как средство  развития  личности  школьника</vt:lpstr>
      <vt:lpstr>Социализация</vt:lpstr>
      <vt:lpstr>Герб и логотип  школьного государства «Позитивная территория»</vt:lpstr>
      <vt:lpstr>Слайд 4</vt:lpstr>
      <vt:lpstr>Выборы  Главы Государства «Позитивная территория»</vt:lpstr>
      <vt:lpstr>Инаугурация  Главы государства</vt:lpstr>
      <vt:lpstr>Клуб для старшеклассников «Школа лидера»</vt:lpstr>
      <vt:lpstr>Лидерские сборы</vt:lpstr>
      <vt:lpstr>Социальные акции, проекты  </vt:lpstr>
      <vt:lpstr>Профилактическая работа в школе</vt:lpstr>
      <vt:lpstr>Организация   школьных мероприятий</vt:lpstr>
      <vt:lpstr>Проведение праздников  для  малышей</vt:lpstr>
      <vt:lpstr>Искусство конферанса</vt:lpstr>
      <vt:lpstr>Сотрудничество  с ЦСМ</vt:lpstr>
      <vt:lpstr>   Областные и городские балы</vt:lpstr>
      <vt:lpstr>Участие  в Профилактической олимпиаде</vt:lpstr>
      <vt:lpstr> Профильные смены в ДОЛ «Жигули»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Социализация  как средство  развития  личности  школьника</dc:title>
  <cp:lastModifiedBy>Учитель</cp:lastModifiedBy>
  <cp:revision>10</cp:revision>
  <dcterms:modified xsi:type="dcterms:W3CDTF">2012-04-25T09:46:38Z</dcterms:modified>
</cp:coreProperties>
</file>